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9"/>
  </p:notesMasterIdLst>
  <p:sldIdLst>
    <p:sldId id="256" r:id="rId2"/>
    <p:sldId id="285" r:id="rId3"/>
    <p:sldId id="278" r:id="rId4"/>
    <p:sldId id="262" r:id="rId5"/>
    <p:sldId id="280" r:id="rId6"/>
    <p:sldId id="277" r:id="rId7"/>
    <p:sldId id="279" r:id="rId8"/>
    <p:sldId id="258" r:id="rId9"/>
    <p:sldId id="287" r:id="rId10"/>
    <p:sldId id="289" r:id="rId11"/>
    <p:sldId id="290" r:id="rId12"/>
    <p:sldId id="288" r:id="rId13"/>
    <p:sldId id="281" r:id="rId14"/>
    <p:sldId id="282" r:id="rId15"/>
    <p:sldId id="268" r:id="rId16"/>
    <p:sldId id="261" r:id="rId17"/>
    <p:sldId id="265" r:id="rId18"/>
    <p:sldId id="269" r:id="rId19"/>
    <p:sldId id="291" r:id="rId20"/>
    <p:sldId id="259" r:id="rId21"/>
    <p:sldId id="276" r:id="rId22"/>
    <p:sldId id="283" r:id="rId23"/>
    <p:sldId id="284" r:id="rId24"/>
    <p:sldId id="273" r:id="rId25"/>
    <p:sldId id="274" r:id="rId26"/>
    <p:sldId id="275" r:id="rId27"/>
    <p:sldId id="286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5499DB-E2CB-4EAF-9879-D25D3368182B}" type="doc">
      <dgm:prSet loTypeId="urn:microsoft.com/office/officeart/2005/8/layout/hProcess9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ABE1F236-D6F2-4696-90E2-CEF099C73E7B}">
      <dgm:prSet phldrT="[Tekst]" phldr="0"/>
      <dgm:spPr/>
      <dgm:t>
        <a:bodyPr/>
        <a:lstStyle/>
        <a:p>
          <a:r>
            <a:rPr lang="pl-PL" b="0" i="0" u="none" strike="noStrike" cap="none" baseline="0" noProof="0">
              <a:latin typeface="Franklin Gothic Medium"/>
            </a:rPr>
            <a:t>Zmiennocieplność</a:t>
          </a:r>
        </a:p>
      </dgm:t>
    </dgm:pt>
    <dgm:pt modelId="{48EE342F-84F3-4872-8D99-F05171E6BD05}" type="parTrans" cxnId="{E52274CD-B508-4BE7-ABE4-3E1A191BB5B0}">
      <dgm:prSet/>
      <dgm:spPr/>
      <dgm:t>
        <a:bodyPr/>
        <a:lstStyle/>
        <a:p>
          <a:endParaRPr lang="pl-PL"/>
        </a:p>
      </dgm:t>
    </dgm:pt>
    <dgm:pt modelId="{FC2B0AC3-12E7-42AD-BC2C-0913BA618DDB}" type="sibTrans" cxnId="{E52274CD-B508-4BE7-ABE4-3E1A191BB5B0}">
      <dgm:prSet/>
      <dgm:spPr/>
      <dgm:t>
        <a:bodyPr/>
        <a:lstStyle/>
        <a:p>
          <a:endParaRPr lang="pl-PL"/>
        </a:p>
      </dgm:t>
    </dgm:pt>
    <dgm:pt modelId="{AE2EACAF-F4AE-40F3-B527-87FAB7AB46A2}">
      <dgm:prSet phldrT="[Tekst]" phldr="0"/>
      <dgm:spPr/>
      <dgm:t>
        <a:bodyPr/>
        <a:lstStyle/>
        <a:p>
          <a:pPr rtl="0"/>
          <a:r>
            <a:rPr lang="pl-PL">
              <a:latin typeface="Franklin Gothic Medium"/>
            </a:rPr>
            <a:t>Odrętwienie zimowe</a:t>
          </a:r>
        </a:p>
      </dgm:t>
    </dgm:pt>
    <dgm:pt modelId="{C6CD68F6-D281-493D-B2FA-20D560EA66CD}" type="parTrans" cxnId="{09D039A6-8E2A-41D3-9996-8C9AEACB2C95}">
      <dgm:prSet/>
      <dgm:spPr/>
      <dgm:t>
        <a:bodyPr/>
        <a:lstStyle/>
        <a:p>
          <a:endParaRPr lang="pl-PL"/>
        </a:p>
      </dgm:t>
    </dgm:pt>
    <dgm:pt modelId="{F9BCF274-2D90-45D5-87F7-C6A22570F2BA}" type="sibTrans" cxnId="{09D039A6-8E2A-41D3-9996-8C9AEACB2C95}">
      <dgm:prSet/>
      <dgm:spPr/>
      <dgm:t>
        <a:bodyPr/>
        <a:lstStyle/>
        <a:p>
          <a:endParaRPr lang="pl-PL"/>
        </a:p>
      </dgm:t>
    </dgm:pt>
    <dgm:pt modelId="{F5D4445C-CDA9-4550-BBCE-564915B7392B}">
      <dgm:prSet phldr="0"/>
      <dgm:spPr/>
      <dgm:t>
        <a:bodyPr/>
        <a:lstStyle/>
        <a:p>
          <a:pPr rtl="0"/>
          <a:r>
            <a:rPr lang="pl-PL" b="0" i="0" u="none" strike="noStrike" cap="none" baseline="0" noProof="0" dirty="0">
              <a:latin typeface="Franklin Gothic Medium"/>
            </a:rPr>
            <a:t>Dwuśrodowiskowość ziemno-wodne</a:t>
          </a:r>
        </a:p>
      </dgm:t>
    </dgm:pt>
    <dgm:pt modelId="{DF05B5EA-14EE-4DBA-B93D-B00C7051C58D}" type="parTrans" cxnId="{413C243D-E12A-4B9F-BAA7-71C13B5E281D}">
      <dgm:prSet/>
      <dgm:spPr/>
      <dgm:t>
        <a:bodyPr/>
        <a:lstStyle/>
        <a:p>
          <a:endParaRPr lang="pl-PL"/>
        </a:p>
      </dgm:t>
    </dgm:pt>
    <dgm:pt modelId="{E06818C6-2B6B-43B1-B1C6-2FC0D84D379F}" type="sibTrans" cxnId="{413C243D-E12A-4B9F-BAA7-71C13B5E281D}">
      <dgm:prSet/>
      <dgm:spPr/>
      <dgm:t>
        <a:bodyPr/>
        <a:lstStyle/>
        <a:p>
          <a:endParaRPr lang="pl-PL"/>
        </a:p>
      </dgm:t>
    </dgm:pt>
    <dgm:pt modelId="{1C6119E3-DD21-4092-9B99-247C15EFFBCA}" type="pres">
      <dgm:prSet presAssocID="{AC5499DB-E2CB-4EAF-9879-D25D3368182B}" presName="CompostProcess" presStyleCnt="0">
        <dgm:presLayoutVars>
          <dgm:dir/>
          <dgm:resizeHandles val="exact"/>
        </dgm:presLayoutVars>
      </dgm:prSet>
      <dgm:spPr/>
    </dgm:pt>
    <dgm:pt modelId="{FBE253D4-050A-49EB-9660-D4D8F140AED9}" type="pres">
      <dgm:prSet presAssocID="{AC5499DB-E2CB-4EAF-9879-D25D3368182B}" presName="arrow" presStyleLbl="bgShp" presStyleIdx="0" presStyleCnt="1" custLinFactNeighborX="5449"/>
      <dgm:spPr/>
    </dgm:pt>
    <dgm:pt modelId="{DF5A683E-6B32-4035-8977-8D567D747CF9}" type="pres">
      <dgm:prSet presAssocID="{AC5499DB-E2CB-4EAF-9879-D25D3368182B}" presName="linearProcess" presStyleCnt="0"/>
      <dgm:spPr/>
    </dgm:pt>
    <dgm:pt modelId="{3DFF590E-2A75-446E-8E29-1F91FCCE864C}" type="pres">
      <dgm:prSet presAssocID="{F5D4445C-CDA9-4550-BBCE-564915B7392B}" presName="textNode" presStyleLbl="node1" presStyleIdx="0" presStyleCnt="3">
        <dgm:presLayoutVars>
          <dgm:bulletEnabled val="1"/>
        </dgm:presLayoutVars>
      </dgm:prSet>
      <dgm:spPr/>
    </dgm:pt>
    <dgm:pt modelId="{2E4BA596-8C69-4A02-B2EB-B4F2A28E1E26}" type="pres">
      <dgm:prSet presAssocID="{E06818C6-2B6B-43B1-B1C6-2FC0D84D379F}" presName="sibTrans" presStyleCnt="0"/>
      <dgm:spPr/>
    </dgm:pt>
    <dgm:pt modelId="{E498FCEC-CB92-497D-AEED-92FAE47B658B}" type="pres">
      <dgm:prSet presAssocID="{ABE1F236-D6F2-4696-90E2-CEF099C73E7B}" presName="textNode" presStyleLbl="node1" presStyleIdx="1" presStyleCnt="3">
        <dgm:presLayoutVars>
          <dgm:bulletEnabled val="1"/>
        </dgm:presLayoutVars>
      </dgm:prSet>
      <dgm:spPr/>
    </dgm:pt>
    <dgm:pt modelId="{3DC3F28E-04EB-4E3B-9CFD-71CD64E7CC53}" type="pres">
      <dgm:prSet presAssocID="{FC2B0AC3-12E7-42AD-BC2C-0913BA618DDB}" presName="sibTrans" presStyleCnt="0"/>
      <dgm:spPr/>
    </dgm:pt>
    <dgm:pt modelId="{909AAB9B-C4D3-48D2-B784-399488787996}" type="pres">
      <dgm:prSet presAssocID="{AE2EACAF-F4AE-40F3-B527-87FAB7AB46A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02544A35-7B3D-4BE3-82AD-2F6E287D37A2}" type="presOf" srcId="{F5D4445C-CDA9-4550-BBCE-564915B7392B}" destId="{3DFF590E-2A75-446E-8E29-1F91FCCE864C}" srcOrd="0" destOrd="0" presId="urn:microsoft.com/office/officeart/2005/8/layout/hProcess9"/>
    <dgm:cxn modelId="{413C243D-E12A-4B9F-BAA7-71C13B5E281D}" srcId="{AC5499DB-E2CB-4EAF-9879-D25D3368182B}" destId="{F5D4445C-CDA9-4550-BBCE-564915B7392B}" srcOrd="0" destOrd="0" parTransId="{DF05B5EA-14EE-4DBA-B93D-B00C7051C58D}" sibTransId="{E06818C6-2B6B-43B1-B1C6-2FC0D84D379F}"/>
    <dgm:cxn modelId="{4A236784-A8E3-40AC-9A46-AB487A549D5D}" type="presOf" srcId="{AE2EACAF-F4AE-40F3-B527-87FAB7AB46A2}" destId="{909AAB9B-C4D3-48D2-B784-399488787996}" srcOrd="0" destOrd="0" presId="urn:microsoft.com/office/officeart/2005/8/layout/hProcess9"/>
    <dgm:cxn modelId="{09D039A6-8E2A-41D3-9996-8C9AEACB2C95}" srcId="{AC5499DB-E2CB-4EAF-9879-D25D3368182B}" destId="{AE2EACAF-F4AE-40F3-B527-87FAB7AB46A2}" srcOrd="2" destOrd="0" parTransId="{C6CD68F6-D281-493D-B2FA-20D560EA66CD}" sibTransId="{F9BCF274-2D90-45D5-87F7-C6A22570F2BA}"/>
    <dgm:cxn modelId="{E52274CD-B508-4BE7-ABE4-3E1A191BB5B0}" srcId="{AC5499DB-E2CB-4EAF-9879-D25D3368182B}" destId="{ABE1F236-D6F2-4696-90E2-CEF099C73E7B}" srcOrd="1" destOrd="0" parTransId="{48EE342F-84F3-4872-8D99-F05171E6BD05}" sibTransId="{FC2B0AC3-12E7-42AD-BC2C-0913BA618DDB}"/>
    <dgm:cxn modelId="{B0478BEF-E2A9-4E21-BFE2-159B12609AED}" type="presOf" srcId="{ABE1F236-D6F2-4696-90E2-CEF099C73E7B}" destId="{E498FCEC-CB92-497D-AEED-92FAE47B658B}" srcOrd="0" destOrd="0" presId="urn:microsoft.com/office/officeart/2005/8/layout/hProcess9"/>
    <dgm:cxn modelId="{209070F7-2A34-4167-8AA0-BA54EE5396DF}" type="presOf" srcId="{AC5499DB-E2CB-4EAF-9879-D25D3368182B}" destId="{1C6119E3-DD21-4092-9B99-247C15EFFBCA}" srcOrd="0" destOrd="0" presId="urn:microsoft.com/office/officeart/2005/8/layout/hProcess9"/>
    <dgm:cxn modelId="{0C01D689-6D0A-4186-B5BB-B9E2E1123BAB}" type="presParOf" srcId="{1C6119E3-DD21-4092-9B99-247C15EFFBCA}" destId="{FBE253D4-050A-49EB-9660-D4D8F140AED9}" srcOrd="0" destOrd="0" presId="urn:microsoft.com/office/officeart/2005/8/layout/hProcess9"/>
    <dgm:cxn modelId="{5D251D1A-69F7-4164-94BD-8FB01C624970}" type="presParOf" srcId="{1C6119E3-DD21-4092-9B99-247C15EFFBCA}" destId="{DF5A683E-6B32-4035-8977-8D567D747CF9}" srcOrd="1" destOrd="0" presId="urn:microsoft.com/office/officeart/2005/8/layout/hProcess9"/>
    <dgm:cxn modelId="{4812B9EB-C69D-468D-BFE9-349C0A20BB6F}" type="presParOf" srcId="{DF5A683E-6B32-4035-8977-8D567D747CF9}" destId="{3DFF590E-2A75-446E-8E29-1F91FCCE864C}" srcOrd="0" destOrd="0" presId="urn:microsoft.com/office/officeart/2005/8/layout/hProcess9"/>
    <dgm:cxn modelId="{9EFE9DAD-A7F1-4C42-B900-6B8ED4F7C1A0}" type="presParOf" srcId="{DF5A683E-6B32-4035-8977-8D567D747CF9}" destId="{2E4BA596-8C69-4A02-B2EB-B4F2A28E1E26}" srcOrd="1" destOrd="0" presId="urn:microsoft.com/office/officeart/2005/8/layout/hProcess9"/>
    <dgm:cxn modelId="{AE57C1B1-1771-4078-A594-C3E0D18F8451}" type="presParOf" srcId="{DF5A683E-6B32-4035-8977-8D567D747CF9}" destId="{E498FCEC-CB92-497D-AEED-92FAE47B658B}" srcOrd="2" destOrd="0" presId="urn:microsoft.com/office/officeart/2005/8/layout/hProcess9"/>
    <dgm:cxn modelId="{1CFDF5F5-4233-452F-8D74-D0C75F8DE8A1}" type="presParOf" srcId="{DF5A683E-6B32-4035-8977-8D567D747CF9}" destId="{3DC3F28E-04EB-4E3B-9CFD-71CD64E7CC53}" srcOrd="3" destOrd="0" presId="urn:microsoft.com/office/officeart/2005/8/layout/hProcess9"/>
    <dgm:cxn modelId="{6BBFFB8A-DF09-4213-8D96-EFEBE906FAB3}" type="presParOf" srcId="{DF5A683E-6B32-4035-8977-8D567D747CF9}" destId="{909AAB9B-C4D3-48D2-B784-39948878799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253D4-050A-49EB-9660-D4D8F140AED9}">
      <dsp:nvSpPr>
        <dsp:cNvPr id="0" name=""/>
        <dsp:cNvSpPr/>
      </dsp:nvSpPr>
      <dsp:spPr>
        <a:xfrm>
          <a:off x="1510726" y="0"/>
          <a:ext cx="10584852" cy="533939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F590E-2A75-446E-8E29-1F91FCCE864C}">
      <dsp:nvSpPr>
        <dsp:cNvPr id="0" name=""/>
        <dsp:cNvSpPr/>
      </dsp:nvSpPr>
      <dsp:spPr>
        <a:xfrm>
          <a:off x="13376" y="1601817"/>
          <a:ext cx="4008234" cy="213575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b="0" i="0" u="none" strike="noStrike" kern="1200" cap="none" baseline="0" noProof="0" dirty="0">
              <a:latin typeface="Franklin Gothic Medium"/>
            </a:rPr>
            <a:t>Dwuśrodowiskowość ziemno-wodne</a:t>
          </a:r>
        </a:p>
      </dsp:txBody>
      <dsp:txXfrm>
        <a:off x="117635" y="1706076"/>
        <a:ext cx="3799716" cy="1927238"/>
      </dsp:txXfrm>
    </dsp:sp>
    <dsp:sp modelId="{E498FCEC-CB92-497D-AEED-92FAE47B658B}">
      <dsp:nvSpPr>
        <dsp:cNvPr id="0" name=""/>
        <dsp:cNvSpPr/>
      </dsp:nvSpPr>
      <dsp:spPr>
        <a:xfrm>
          <a:off x="4222266" y="1601817"/>
          <a:ext cx="4008234" cy="2135756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b="0" i="0" u="none" strike="noStrike" kern="1200" cap="none" baseline="0" noProof="0">
              <a:latin typeface="Franklin Gothic Medium"/>
            </a:rPr>
            <a:t>Zmiennocieplność</a:t>
          </a:r>
        </a:p>
      </dsp:txBody>
      <dsp:txXfrm>
        <a:off x="4326525" y="1706076"/>
        <a:ext cx="3799716" cy="1927238"/>
      </dsp:txXfrm>
    </dsp:sp>
    <dsp:sp modelId="{909AAB9B-C4D3-48D2-B784-399488787996}">
      <dsp:nvSpPr>
        <dsp:cNvPr id="0" name=""/>
        <dsp:cNvSpPr/>
      </dsp:nvSpPr>
      <dsp:spPr>
        <a:xfrm>
          <a:off x="8431156" y="1601817"/>
          <a:ext cx="4008234" cy="2135756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>
              <a:latin typeface="Franklin Gothic Medium"/>
            </a:rPr>
            <a:t>Odrętwienie zimowe</a:t>
          </a:r>
        </a:p>
      </dsp:txBody>
      <dsp:txXfrm>
        <a:off x="8535415" y="1706076"/>
        <a:ext cx="3799716" cy="1927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36BB0-15F3-4351-B76B-50D6169EB193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6BB16-F332-4232-8DF0-680ECC1E7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8613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6BB16-F332-4232-8DF0-680ECC1E793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7157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6BB16-F332-4232-8DF0-680ECC1E793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69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6BB16-F332-4232-8DF0-680ECC1E793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173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58F4A3-6F46-4423-93B5-B4A634C9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4392C74-B697-41D0-B536-16C71DA4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86570C-3CF1-405A-B7D9-C5501F3B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A3415A-16C2-439F-A19D-73EE677DD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CACF7A-522C-4237-BE8B-C2167E23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04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D5ED94-1889-4B74-8C4F-DBC01087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432AEBB-FE14-4AF6-BEBD-1887623E3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67C465-E1DD-4E24-A29E-6012A9FB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B84543-DAC3-42D8-AA50-2AB8B7E7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EB298F-73ED-43C6-A554-48B18BE1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41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1622381-FE17-4E75-B99E-256B37199B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07BCFB3-2C3A-4A99-B79B-59EBA85C4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04920A-2A91-4C8A-96F3-EFDC2E4EA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F52779-57AE-41E0-9569-637F7984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543C5E-B484-4161-B7EF-74FD411DE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5853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D906E-1367-4493-A77B-A6C8BE8F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E2D292-EC7D-49A3-AF75-AAF1E637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73C259-089B-4F12-BA67-910FEBBF3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F3BD12-13AA-4DDC-A5F9-DF5268F4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F5B3F6-3E3B-410F-B3DF-D67AD25C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83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2F7111-0095-454C-A442-DE484976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3FC508-872C-4B8C-ABA4-E4FFC5AA2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96943E-87B1-44AB-B11A-C357658A8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BB5E599-4257-42E6-BF28-BD8D86202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6E8D89-A3A9-4EB7-A36F-0251E7A9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578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5077D8-5CE2-49C6-B2CF-E6CA0A4E1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0EE2E3-0225-4229-A1FC-867AF6E55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7B4DBE-E9C9-4E5F-81B3-BA7A0AE45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ADC23A9-DCFB-416A-A248-FAD5883D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463888-A968-466A-94DA-8369352A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A6DC2DF-9D97-460D-9295-42658A7D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716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9E6616-7F42-4BF8-A65D-533AABE6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01F302-9E44-4481-A937-E84E023E2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10E278E-5BA1-46DA-BEF5-AF5E55F4F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3FFBCD5-B410-494F-94E5-E82317CB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2018CCD-8577-4741-B634-EF7911BE39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B796B41-0667-4691-AB2B-EE5BE462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32252B5-4EAA-419C-809B-19D6FD40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01BDCF4-0C9C-4AF1-ACB4-DE174E8F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35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49F4BC-E748-42C0-A0CA-037D1358F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4DDDBBD-B9F5-4F35-83D4-EA35712B7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3B1B7D8-9C61-4623-88C2-02104037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48CA7D3-AF98-4E3E-8882-1DE0DAE8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360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77BDA56-760E-43AA-AF27-503DCB51F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5621802-6A24-478B-8A15-FB2F58C8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72F185F-9DB8-438D-A43C-C95CA5A1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88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4081E1-E2B9-491A-8B77-11C36B0D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B86AF6-2362-4FDA-85C0-7446DD1D8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449668-235A-45B7-9EF6-917BB4D1A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49A3838-D732-41DB-8F75-9A833488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EF30308-9531-4CC5-85C9-0C9656B0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1E3C503-0427-472D-82EC-28C9AA0E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483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ACFC0B-A0CE-486C-9480-8811F36C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7F07FAB-CA67-48E9-8C8B-F4885B9CD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0B489DC-36A7-4480-BF16-B7F7C87DC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F021A50-16E2-4C0B-AEF4-60755ABD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0246FEE-6E3F-4D75-9A38-A8758EB1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14B884B-E238-4F12-82B0-0EB29D7D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92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EC4802A-BE6F-4950-8971-DA164C1F3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A437A7-689F-4C56-B3AA-DCC57BB50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148C76A-550A-4B50-87F8-D9CBBEBBA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E609D-7D32-453E-B9E4-728812BD97EE}" type="datetimeFigureOut">
              <a:rPr lang="pl-PL" smtClean="0"/>
              <a:t>02.03.2022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0ED6B4-11EE-437F-9EF4-38D9D04BA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1A34F2-D9D1-41E0-9D93-6CCAECB2D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8F192-F92C-4B08-B410-E7EDB2AE37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pe.gov.pl/a/plazy---zwierzeta-wodno-ladowe/DbCyM1YnM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.gifs.com/ROV8QR.gif" TargetMode="Externa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zaweb.com/pl/Microcurriculum/view?azon=dl_155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/resource/12666338/biologia/p%c5%82azy-kr%c4%99gowce-wodno-l%c4%85dowe-kl-6" TargetMode="External"/><Relationship Id="rId2" Type="http://schemas.openxmlformats.org/officeDocument/2006/relationships/hyperlink" Target="https://wordwall.net/pl/resource/14928213/p%C5%82az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pl/resource/890532/biologia/p%c5%82az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ree Red-Eyed Tree Frogs 4k Ultra Tapeta HD | Tło | 3840x2160 | ID:1000992  - Wallpaper Abyss">
            <a:extLst>
              <a:ext uri="{FF2B5EF4-FFF2-40B4-BE49-F238E27FC236}">
                <a16:creationId xmlns:a16="http://schemas.microsoft.com/office/drawing/2014/main" id="{79B284A7-4BBC-48CB-A236-730AA980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381567E-F554-4965-BFC6-0AD7ABB06A03}"/>
              </a:ext>
            </a:extLst>
          </p:cNvPr>
          <p:cNvSpPr txBox="1"/>
          <p:nvPr/>
        </p:nvSpPr>
        <p:spPr>
          <a:xfrm>
            <a:off x="923489" y="206459"/>
            <a:ext cx="10689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Georgia" panose="02040502050405020303" pitchFamily="18" charset="0"/>
              </a:rPr>
              <a:t>PŁAZY-KRĘGOWCE WODNO-LĄDOWE</a:t>
            </a:r>
          </a:p>
        </p:txBody>
      </p:sp>
    </p:spTree>
    <p:extLst>
      <p:ext uri="{BB962C8B-B14F-4D97-AF65-F5344CB8AC3E}">
        <p14:creationId xmlns:p14="http://schemas.microsoft.com/office/powerpoint/2010/main" val="93102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6A9824-63F2-44D1-BF35-CD32DF80E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74232D67-07E8-4B29-9875-A6EDB1F7A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86" y="157663"/>
            <a:ext cx="9600028" cy="6357465"/>
          </a:xfr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574A556-F483-49E7-82CB-E20AFF46DBB3}"/>
              </a:ext>
            </a:extLst>
          </p:cNvPr>
          <p:cNvSpPr txBox="1"/>
          <p:nvPr/>
        </p:nvSpPr>
        <p:spPr>
          <a:xfrm>
            <a:off x="2048400" y="6000432"/>
            <a:ext cx="7858690" cy="4924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Gruba warstwa śluzu ułatwia pokonywanie oporu wody.</a:t>
            </a:r>
          </a:p>
        </p:txBody>
      </p:sp>
    </p:spTree>
    <p:extLst>
      <p:ext uri="{BB962C8B-B14F-4D97-AF65-F5344CB8AC3E}">
        <p14:creationId xmlns:p14="http://schemas.microsoft.com/office/powerpoint/2010/main" val="1684981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5E7DAA-7CFD-4D54-A554-77EE02F7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3A0B37A-8EBD-4950-AEBB-03F4F4AEE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7" y="277202"/>
            <a:ext cx="9545967" cy="5378010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E81D122-8BDC-4164-A67B-36174BD38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065474"/>
            <a:ext cx="3429000" cy="4572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692A193-0235-465F-A672-1E5F831F15E2}"/>
              </a:ext>
            </a:extLst>
          </p:cNvPr>
          <p:cNvSpPr txBox="1"/>
          <p:nvPr/>
        </p:nvSpPr>
        <p:spPr>
          <a:xfrm>
            <a:off x="405387" y="5907678"/>
            <a:ext cx="8042586" cy="4924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Nozdrza po górnej stronie głowy umożliwiają oddychanie.</a:t>
            </a:r>
          </a:p>
        </p:txBody>
      </p:sp>
    </p:spTree>
    <p:extLst>
      <p:ext uri="{BB962C8B-B14F-4D97-AF65-F5344CB8AC3E}">
        <p14:creationId xmlns:p14="http://schemas.microsoft.com/office/powerpoint/2010/main" val="4238983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C0CEC6-0064-40F3-A57A-DFB8F0A6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FB67A0D-741B-4612-961B-7F9F71482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5" y="150337"/>
            <a:ext cx="11351749" cy="6152648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B3AB089-1CBF-42A7-A581-D503685C5353}"/>
              </a:ext>
            </a:extLst>
          </p:cNvPr>
          <p:cNvSpPr txBox="1"/>
          <p:nvPr/>
        </p:nvSpPr>
        <p:spPr>
          <a:xfrm>
            <a:off x="2068871" y="5600323"/>
            <a:ext cx="8054256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Większość ma dwie pary kończyn zaopatrzonych w palce. </a:t>
            </a:r>
          </a:p>
          <a:p>
            <a:r>
              <a:rPr lang="pl-PL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Kończyny przednie są krótsze, służą do podpierania ciała.</a:t>
            </a:r>
          </a:p>
        </p:txBody>
      </p:sp>
    </p:spTree>
    <p:extLst>
      <p:ext uri="{BB962C8B-B14F-4D97-AF65-F5344CB8AC3E}">
        <p14:creationId xmlns:p14="http://schemas.microsoft.com/office/powerpoint/2010/main" val="342533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AC4AE0-39D4-4420-801F-5F1DE7D0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6D5134-2199-4270-A81D-BF4E169F7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6598E05-1683-4BD8-ABDE-0E0D07C15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05" y="251619"/>
            <a:ext cx="1144659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65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A97CEB-509A-4EF1-B326-0CEC5B49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FD3EC-B4E8-4018-A6B2-E78C0CB04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EF07010-5AA5-47D7-80D0-451F4269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59" y="296062"/>
            <a:ext cx="11497481" cy="62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97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5712B4B6-B00F-45B0-9BAA-95F010D190CE}"/>
              </a:ext>
            </a:extLst>
          </p:cNvPr>
          <p:cNvSpPr txBox="1"/>
          <p:nvPr/>
        </p:nvSpPr>
        <p:spPr>
          <a:xfrm>
            <a:off x="220158" y="2361613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Wszystkie płazy posiadają </a:t>
            </a: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nagą, pozbawioną łusek, cienką skórę</a:t>
            </a:r>
            <a:r>
              <a:rPr lang="pl-PL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Jest ona silnie unaczyniona i wilgotna, co w znacznym stopniu wspomaga wymianę gazową. </a:t>
            </a: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Warstwa śluzu </a:t>
            </a:r>
            <a:r>
              <a:rPr lang="pl-PL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chroni płazy przed wysychaniem na lądzie i ułatwia poruszanie się w wodzie, zmniejszając tarcie. U ropuch skóra wyposażona jest także w </a:t>
            </a: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gruczoły jadowe</a:t>
            </a:r>
            <a:r>
              <a:rPr lang="pl-PL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Płazy – zwierzęta wodno-lądowe - Epodreczniki.pl">
            <a:extLst>
              <a:ext uri="{FF2B5EF4-FFF2-40B4-BE49-F238E27FC236}">
                <a16:creationId xmlns:a16="http://schemas.microsoft.com/office/drawing/2014/main" id="{C25AB72F-F93F-4635-B8D1-9A3E1C67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73" y="412956"/>
            <a:ext cx="6120137" cy="465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5AABC2B-927C-4962-ADC8-97C6BEB086BD}"/>
              </a:ext>
            </a:extLst>
          </p:cNvPr>
          <p:cNvSpPr txBox="1"/>
          <p:nvPr/>
        </p:nvSpPr>
        <p:spPr>
          <a:xfrm>
            <a:off x="5552658" y="5788997"/>
            <a:ext cx="7079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3"/>
              </a:rPr>
              <a:t>https://zpe.gov.pl/a/plazy---zwierzeta-wodno-ladowe/DbCyM1YnM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685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C7B4223-94D4-489F-978B-09A2501F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342" y="2727611"/>
            <a:ext cx="6174658" cy="354672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9CAD657-DFB2-4FA8-BEF3-11B68FB87CD9}"/>
              </a:ext>
            </a:extLst>
          </p:cNvPr>
          <p:cNvSpPr txBox="1"/>
          <p:nvPr/>
        </p:nvSpPr>
        <p:spPr>
          <a:xfrm>
            <a:off x="245807" y="1156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Larwy płazów pobierają tlen z wody za pomocą </a:t>
            </a:r>
            <a:r>
              <a:rPr lang="pl-PL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skrzeli.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890814E-2320-476C-9A1E-D17E976AB440}"/>
              </a:ext>
            </a:extLst>
          </p:cNvPr>
          <p:cNvSpPr txBox="1"/>
          <p:nvPr/>
        </p:nvSpPr>
        <p:spPr>
          <a:xfrm>
            <a:off x="88491" y="3764513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Dzięki temu, że skóra płazów jest cienka i porowata, mogą przez nią swobodnie przenikać cząsteczki gazów i woda. Silne ukrwienie skóry sprawia, że wymiana gazowa zachodzi na całej jej powierzchni. Tlen pobrany przez skórę do krwi przenoszony jest do wszystkich tkanek, a powstały w nich dwutlenek węgla jest transportowany do naczyń występujących pod skórą i usuwany na zewnątrz organizmu. Wydajnej wymianie gazowej sprzyja pokrycie ciała śluzem. Zapewnia to stałą wilgotność skóry i ułatwia przenikanie cząsteczek gazów, które rozpuszczają się w wodzie.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30089EF-2C65-47DE-B1C9-4B1841C2848B}"/>
              </a:ext>
            </a:extLst>
          </p:cNvPr>
          <p:cNvSpPr txBox="1"/>
          <p:nvPr/>
        </p:nvSpPr>
        <p:spPr>
          <a:xfrm>
            <a:off x="6012426" y="1156699"/>
            <a:ext cx="61795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 dorosłych osobników w procesie wymiany gazowej biorą udział </a:t>
            </a: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skóra i płuca</a:t>
            </a:r>
            <a:r>
              <a:rPr lang="pl-PL" b="0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Powietrze tłoczone jest do płuc przez rytmiczne obniżanie i podnoszenie dna jamy gębowo‑gardzielowej.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445203FF-AEB3-4780-947F-106BC04C5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7" y="1705830"/>
            <a:ext cx="5237519" cy="1878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2285B5B5-92A5-44B3-812A-B4C5C61F7CBE}"/>
              </a:ext>
            </a:extLst>
          </p:cNvPr>
          <p:cNvSpPr/>
          <p:nvPr/>
        </p:nvSpPr>
        <p:spPr>
          <a:xfrm>
            <a:off x="2482644" y="216360"/>
            <a:ext cx="7226711" cy="64259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WYMIANA GAZOWA U PŁAZÓW</a:t>
            </a:r>
          </a:p>
        </p:txBody>
      </p:sp>
    </p:spTree>
    <p:extLst>
      <p:ext uri="{BB962C8B-B14F-4D97-AF65-F5344CB8AC3E}">
        <p14:creationId xmlns:p14="http://schemas.microsoft.com/office/powerpoint/2010/main" val="393747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552762C-14E6-4293-A6B0-61B7ADB60C0F}"/>
              </a:ext>
            </a:extLst>
          </p:cNvPr>
          <p:cNvSpPr txBox="1"/>
          <p:nvPr/>
        </p:nvSpPr>
        <p:spPr>
          <a:xfrm>
            <a:off x="9355380" y="535082"/>
            <a:ext cx="283662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Żaby zwykle chwytają swoje ofiary za pomocą długiego, lepkiego języka.</a:t>
            </a:r>
          </a:p>
          <a:p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 skład diety większości rodzimych gatunków płazów wchodzą owady, ślimaki, pająki, dżdżownice oraz drobne skorupiaki. </a:t>
            </a:r>
          </a:p>
          <a:p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Wśród żab, ropuch i traszek stwierdzono również przypadki kanibalizmu – zjadania osobników własnego gatunku. Larwy płazów bezogonowych żywią się głównie pokarmem roślinnym, który zeskrobują maleńkimi ząbkami położonymi w otworze gębowym.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ow-motion footage reveals the unique way frog's capture their prey">
            <a:hlinkClick r:id="" action="ppaction://media"/>
            <a:extLst>
              <a:ext uri="{FF2B5EF4-FFF2-40B4-BE49-F238E27FC236}">
                <a16:creationId xmlns:a16="http://schemas.microsoft.com/office/drawing/2014/main" id="{7DE8DBDE-8469-4CBF-A8E6-42EF666BFF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670.1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812" y="1083353"/>
            <a:ext cx="8957187" cy="53610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C7FE352A-E950-45B4-BD26-08C0C0A04034}"/>
              </a:ext>
            </a:extLst>
          </p:cNvPr>
          <p:cNvSpPr/>
          <p:nvPr/>
        </p:nvSpPr>
        <p:spPr>
          <a:xfrm>
            <a:off x="285135" y="213782"/>
            <a:ext cx="8858864" cy="642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CA02795-9422-4CF9-A949-3C01952110A0}"/>
              </a:ext>
            </a:extLst>
          </p:cNvPr>
          <p:cNvSpPr txBox="1"/>
          <p:nvPr/>
        </p:nvSpPr>
        <p:spPr>
          <a:xfrm flipH="1">
            <a:off x="1621106" y="242693"/>
            <a:ext cx="6873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Georgia" panose="02040502050405020303" pitchFamily="18" charset="0"/>
                <a:cs typeface="Times New Roman" panose="02020603050405020304" pitchFamily="18" charset="0"/>
              </a:rPr>
              <a:t>ODŻYWIANIE SIĘ PŁAZÓW</a:t>
            </a:r>
          </a:p>
        </p:txBody>
      </p:sp>
    </p:spTree>
    <p:extLst>
      <p:ext uri="{BB962C8B-B14F-4D97-AF65-F5344CB8AC3E}">
        <p14:creationId xmlns:p14="http://schemas.microsoft.com/office/powerpoint/2010/main" val="2385266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2285B5B5-92A5-44B3-812A-B4C5C61F7CBE}"/>
              </a:ext>
            </a:extLst>
          </p:cNvPr>
          <p:cNvSpPr/>
          <p:nvPr/>
        </p:nvSpPr>
        <p:spPr>
          <a:xfrm>
            <a:off x="1853380" y="147937"/>
            <a:ext cx="8686801" cy="6425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ROZMNAŻANIE I ROZWÓJ PŁAZÓW</a:t>
            </a:r>
          </a:p>
        </p:txBody>
      </p:sp>
      <p:pic>
        <p:nvPicPr>
          <p:cNvPr id="12290" name="Picture 2" descr="Cykl rozwojowy płazów - Człowiek i Przyroda">
            <a:extLst>
              <a:ext uri="{FF2B5EF4-FFF2-40B4-BE49-F238E27FC236}">
                <a16:creationId xmlns:a16="http://schemas.microsoft.com/office/drawing/2014/main" id="{E0F48E6A-4EEA-4EFA-A4A6-9941E98A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00" y="1247115"/>
            <a:ext cx="5899355" cy="542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ykl rozwojowy płazów - Człowiek i Przyroda">
            <a:extLst>
              <a:ext uri="{FF2B5EF4-FFF2-40B4-BE49-F238E27FC236}">
                <a16:creationId xmlns:a16="http://schemas.microsoft.com/office/drawing/2014/main" id="{80182B70-8B53-4D4C-95B6-77A29938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2" y="1239933"/>
            <a:ext cx="5729133" cy="54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E42E277-4CC4-4292-A688-D7BAC8BF6D20}"/>
              </a:ext>
            </a:extLst>
          </p:cNvPr>
          <p:cNvSpPr txBox="1"/>
          <p:nvPr/>
        </p:nvSpPr>
        <p:spPr>
          <a:xfrm>
            <a:off x="4160422" y="192540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SKRZEK</a:t>
            </a: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5D6F8FF-BEDF-4E1F-BDE1-58D464A64E23}"/>
              </a:ext>
            </a:extLst>
          </p:cNvPr>
          <p:cNvSpPr txBox="1"/>
          <p:nvPr/>
        </p:nvSpPr>
        <p:spPr>
          <a:xfrm>
            <a:off x="9797846" y="170153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SKRZEK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2C9F3A7-1AC9-4C22-95A2-DA8755DDA2CC}"/>
              </a:ext>
            </a:extLst>
          </p:cNvPr>
          <p:cNvSpPr txBox="1"/>
          <p:nvPr/>
        </p:nvSpPr>
        <p:spPr>
          <a:xfrm>
            <a:off x="2388959" y="6268033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KIJANKA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BA6EF4C-0D23-47F7-A832-2A023E9B4F81}"/>
              </a:ext>
            </a:extLst>
          </p:cNvPr>
          <p:cNvSpPr txBox="1"/>
          <p:nvPr/>
        </p:nvSpPr>
        <p:spPr>
          <a:xfrm>
            <a:off x="8421836" y="625264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KIJANKA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869506E-8F12-43D9-AF7C-04FDAADB280D}"/>
              </a:ext>
            </a:extLst>
          </p:cNvPr>
          <p:cNvSpPr txBox="1"/>
          <p:nvPr/>
        </p:nvSpPr>
        <p:spPr>
          <a:xfrm>
            <a:off x="1996025" y="4859055"/>
            <a:ext cx="206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METAMORFOZA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4385AFE-2EC9-4493-A5C4-00790962076B}"/>
              </a:ext>
            </a:extLst>
          </p:cNvPr>
          <p:cNvSpPr txBox="1"/>
          <p:nvPr/>
        </p:nvSpPr>
        <p:spPr>
          <a:xfrm>
            <a:off x="8261989" y="4971800"/>
            <a:ext cx="206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METAMORFOZA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B84A557-CA5D-4986-8806-D0024FC2BB3A}"/>
              </a:ext>
            </a:extLst>
          </p:cNvPr>
          <p:cNvSpPr txBox="1"/>
          <p:nvPr/>
        </p:nvSpPr>
        <p:spPr>
          <a:xfrm>
            <a:off x="640867" y="1701534"/>
            <a:ext cx="137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DOROSŁA </a:t>
            </a:r>
          </a:p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ŻABA</a:t>
            </a:r>
            <a:endParaRPr lang="pl-PL" sz="12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6C6C686-6E34-4187-8268-1F20ACA4DC43}"/>
              </a:ext>
            </a:extLst>
          </p:cNvPr>
          <p:cNvSpPr txBox="1"/>
          <p:nvPr/>
        </p:nvSpPr>
        <p:spPr>
          <a:xfrm>
            <a:off x="6924579" y="1648409"/>
            <a:ext cx="137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DOROSŁA </a:t>
            </a:r>
          </a:p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TRASZKA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55FC25F-3259-4C92-A059-149D08A0C494}"/>
              </a:ext>
            </a:extLst>
          </p:cNvPr>
          <p:cNvSpPr txBox="1"/>
          <p:nvPr/>
        </p:nvSpPr>
        <p:spPr>
          <a:xfrm>
            <a:off x="4281839" y="5971474"/>
            <a:ext cx="4176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Płazy są rozdzielnopłciowe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Występuje u nich dymorfizm płciowy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Rozród zachodzi w środowisku wodnym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AC34866-6A6B-4018-BAB1-93616D81F931}"/>
              </a:ext>
            </a:extLst>
          </p:cNvPr>
          <p:cNvSpPr txBox="1"/>
          <p:nvPr/>
        </p:nvSpPr>
        <p:spPr>
          <a:xfrm>
            <a:off x="3933914" y="916768"/>
            <a:ext cx="417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Rozwój płazów zachodzi w wodzie</a:t>
            </a:r>
          </a:p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Polsce od marca do czerwca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2F14F56-A61C-4B7E-BB73-E8CAA6D8D3EF}"/>
              </a:ext>
            </a:extLst>
          </p:cNvPr>
          <p:cNvSpPr txBox="1"/>
          <p:nvPr/>
        </p:nvSpPr>
        <p:spPr>
          <a:xfrm>
            <a:off x="1692513" y="3615616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ROZWÓJ ZŁOŻONY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1B2EFFD-D07D-48E8-8007-14F8DD53C8C2}"/>
              </a:ext>
            </a:extLst>
          </p:cNvPr>
          <p:cNvSpPr txBox="1"/>
          <p:nvPr/>
        </p:nvSpPr>
        <p:spPr>
          <a:xfrm>
            <a:off x="7983414" y="3681090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ROZWÓJ ZŁOŻONY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78F9936-E1E9-4747-9E8B-7E98A244FC2C}"/>
              </a:ext>
            </a:extLst>
          </p:cNvPr>
          <p:cNvSpPr txBox="1"/>
          <p:nvPr/>
        </p:nvSpPr>
        <p:spPr>
          <a:xfrm>
            <a:off x="90751" y="6335855"/>
            <a:ext cx="6133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5"/>
              </a:rPr>
              <a:t>https://j.gifs.com/ROV8QR.gif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7187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8F20188-0FCD-47BD-9827-6D7B0334A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0" y="0"/>
            <a:ext cx="7060096" cy="7060096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477E1F4-53E2-4889-98EE-315CE73AC990}"/>
              </a:ext>
            </a:extLst>
          </p:cNvPr>
          <p:cNvSpPr txBox="1"/>
          <p:nvPr/>
        </p:nvSpPr>
        <p:spPr>
          <a:xfrm>
            <a:off x="9557601" y="1677264"/>
            <a:ext cx="164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Larwy to kijanki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C22A200-C261-43D0-87F0-06FC749D097A}"/>
              </a:ext>
            </a:extLst>
          </p:cNvPr>
          <p:cNvSpPr txBox="1"/>
          <p:nvPr/>
        </p:nvSpPr>
        <p:spPr>
          <a:xfrm>
            <a:off x="9126834" y="2206631"/>
            <a:ext cx="263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Kijanka oddycha skrzelami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4E083B9-8C53-4009-8888-FABBAA6D22B5}"/>
              </a:ext>
            </a:extLst>
          </p:cNvPr>
          <p:cNvSpPr txBox="1"/>
          <p:nvPr/>
        </p:nvSpPr>
        <p:spPr>
          <a:xfrm>
            <a:off x="8891841" y="515901"/>
            <a:ext cx="298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Płazy są przeważnie jajorodne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C43E1AE-7D1E-46DF-9091-B97692EA0E2D}"/>
              </a:ext>
            </a:extLst>
          </p:cNvPr>
          <p:cNvSpPr txBox="1"/>
          <p:nvPr/>
        </p:nvSpPr>
        <p:spPr>
          <a:xfrm>
            <a:off x="9202472" y="1120674"/>
            <a:ext cx="23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 jaj wylęgają się larwy.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81992B8-0305-4138-B1E1-77A6BEC8028D}"/>
              </a:ext>
            </a:extLst>
          </p:cNvPr>
          <p:cNvSpPr txBox="1"/>
          <p:nvPr/>
        </p:nvSpPr>
        <p:spPr>
          <a:xfrm>
            <a:off x="8638719" y="2811404"/>
            <a:ext cx="361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Larwy nie są podobne do dorosłych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C2BF0D3-234A-4240-92D8-F7FF5FB38FF1}"/>
              </a:ext>
            </a:extLst>
          </p:cNvPr>
          <p:cNvSpPr txBox="1"/>
          <p:nvPr/>
        </p:nvSpPr>
        <p:spPr>
          <a:xfrm>
            <a:off x="9226187" y="3492599"/>
            <a:ext cx="243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Zachodzi rozwój złożony</a:t>
            </a:r>
          </a:p>
        </p:txBody>
      </p:sp>
    </p:spTree>
    <p:extLst>
      <p:ext uri="{BB962C8B-B14F-4D97-AF65-F5344CB8AC3E}">
        <p14:creationId xmlns:p14="http://schemas.microsoft.com/office/powerpoint/2010/main" val="3153653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A4CB76-C996-485E-83E8-2A726CE9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264783-1A85-4C60-8927-630387908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>
              <a:spcAft>
                <a:spcPts val="800"/>
              </a:spcAft>
            </a:pPr>
            <a:r>
              <a:rPr lang="pl-PL" sz="18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przedstawia cechy wspólne płazów,</a:t>
            </a:r>
          </a:p>
          <a:p>
            <a:pPr marL="457200">
              <a:spcAft>
                <a:spcPts val="800"/>
              </a:spcAft>
            </a:pPr>
            <a:r>
              <a:rPr lang="pl-PL" sz="18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określa płazy jako zwierzęta zmiennocieplne,</a:t>
            </a:r>
          </a:p>
          <a:p>
            <a:pPr marL="457200">
              <a:spcAft>
                <a:spcPts val="800"/>
              </a:spcAft>
            </a:pPr>
            <a:r>
              <a:rPr lang="pl-PL" sz="18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przedstawia sposób rozmnażania i rozwój płazów,</a:t>
            </a:r>
          </a:p>
          <a:p>
            <a:pPr marL="457200">
              <a:spcAft>
                <a:spcPts val="800"/>
              </a:spcAft>
            </a:pPr>
            <a:r>
              <a:rPr lang="pl-PL" sz="18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opisuje przystosowania płazów do życia w wodzie i na lądzie,</a:t>
            </a:r>
          </a:p>
          <a:p>
            <a:pPr marL="457200">
              <a:spcAft>
                <a:spcPts val="800"/>
              </a:spcAft>
            </a:pPr>
            <a:r>
              <a:rPr lang="pl-PL" sz="1800" kern="150" dirty="0">
                <a:effectLst/>
                <a:latin typeface="Liberation Serif"/>
                <a:ea typeface="SimSun" panose="02010600030101010101" pitchFamily="2" charset="-122"/>
                <a:cs typeface="Arial" panose="020B0604020202020204" pitchFamily="34" charset="0"/>
              </a:rPr>
              <a:t>wyjaśnia znaczenie płazów w przyrodzie i dla człowieka.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297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s Is How a Tadpole Transforms Into A Frog _ The Dodo">
            <a:hlinkClick r:id="" action="ppaction://media"/>
            <a:extLst>
              <a:ext uri="{FF2B5EF4-FFF2-40B4-BE49-F238E27FC236}">
                <a16:creationId xmlns:a16="http://schemas.microsoft.com/office/drawing/2014/main" id="{53289400-F4DE-4809-ACEA-11A9B245F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984" y="-84718"/>
            <a:ext cx="11051459" cy="6216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7CB3037-E9DD-41E9-A34C-40EFD16F51FE}"/>
              </a:ext>
            </a:extLst>
          </p:cNvPr>
          <p:cNvSpPr txBox="1"/>
          <p:nvPr/>
        </p:nvSpPr>
        <p:spPr>
          <a:xfrm>
            <a:off x="3049172" y="6131728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https://j.gifs.com/ROV8QR.gif</a:t>
            </a:r>
          </a:p>
        </p:txBody>
      </p:sp>
    </p:spTree>
    <p:extLst>
      <p:ext uri="{BB962C8B-B14F-4D97-AF65-F5344CB8AC3E}">
        <p14:creationId xmlns:p14="http://schemas.microsoft.com/office/powerpoint/2010/main" val="154714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11E36310-A94A-4D32-B270-0F89D31FCE16}"/>
              </a:ext>
            </a:extLst>
          </p:cNvPr>
          <p:cNvSpPr/>
          <p:nvPr/>
        </p:nvSpPr>
        <p:spPr>
          <a:xfrm>
            <a:off x="1528916" y="118441"/>
            <a:ext cx="9134168" cy="55015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OPIEKA PŁAZÓW NAD POTOMSTWEM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72B00A7-3489-43CF-8C5E-81CC77D04126}"/>
              </a:ext>
            </a:extLst>
          </p:cNvPr>
          <p:cNvSpPr txBox="1"/>
          <p:nvPr/>
        </p:nvSpPr>
        <p:spPr>
          <a:xfrm>
            <a:off x="373626" y="863994"/>
            <a:ext cx="56724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Samiec ropuszki  pętówki dla ochrony skrzeku</a:t>
            </a:r>
            <a:b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zapętla go dokładnie wokół własnych nóg.</a:t>
            </a:r>
            <a:b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Dopiero jak dojrzeją by zmienić się w  kijanki do wody wprowadza jaj dojrzałych sznur.”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1413EB9-20C6-4FA2-A44F-B3274EDB7244}"/>
              </a:ext>
            </a:extLst>
          </p:cNvPr>
          <p:cNvSpPr txBox="1"/>
          <p:nvPr/>
        </p:nvSpPr>
        <p:spPr>
          <a:xfrm>
            <a:off x="7000568" y="1140993"/>
            <a:ext cx="6164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„Samiec  grzbietoroda  zapłodnione jaja</a:t>
            </a:r>
            <a:b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wciska do  kieszeni   samicy na grzbiecie.</a:t>
            </a:r>
            <a:b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tam dojrzewają, zmieniając się w żabki,</a:t>
            </a:r>
            <a:b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chronione przez matkę bezpieczne dzieci.”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Alytes obstetricans – Pętówka babienica – Odjechane zwierzątka">
            <a:extLst>
              <a:ext uri="{FF2B5EF4-FFF2-40B4-BE49-F238E27FC236}">
                <a16:creationId xmlns:a16="http://schemas.microsoft.com/office/drawing/2014/main" id="{6B712FF6-D2E2-4E4F-85C6-D6D796A5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4" y="2479824"/>
            <a:ext cx="5800260" cy="38687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4" name="Picture 4" descr="Pipa pipa – Grzbietoród amerykański – Odjechane zwierzątka">
            <a:extLst>
              <a:ext uri="{FF2B5EF4-FFF2-40B4-BE49-F238E27FC236}">
                <a16:creationId xmlns:a16="http://schemas.microsoft.com/office/drawing/2014/main" id="{049899FF-528E-4E68-9C95-C4DCDE67D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44" y="2479824"/>
            <a:ext cx="5624052" cy="38687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1653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2E1A5E-5A29-42B8-9923-C38FA2CC6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6E9B7F-08E9-467E-A086-15B9D8ED0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https://www.mozaweb.com/pl/Microcurriculum/view?azon=dl_155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904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93FCCB-A4EC-4119-8664-04AC47AF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4293D4-FF7C-48CD-8932-F539CD0B8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517563-A52B-4BA4-8ACA-BFAD500EC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761" y="0"/>
            <a:ext cx="9690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4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3094EDD4-BBFC-4C65-850B-88DA606DC2D4}"/>
              </a:ext>
            </a:extLst>
          </p:cNvPr>
          <p:cNvSpPr/>
          <p:nvPr/>
        </p:nvSpPr>
        <p:spPr>
          <a:xfrm>
            <a:off x="3224981" y="201561"/>
            <a:ext cx="5407742" cy="7004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ZNACZENIE PŁAZÓW</a:t>
            </a:r>
          </a:p>
        </p:txBody>
      </p:sp>
      <p:pic>
        <p:nvPicPr>
          <p:cNvPr id="1026" name="Picture 2" descr="Szkoła Podstawowa w Laskowcu">
            <a:extLst>
              <a:ext uri="{FF2B5EF4-FFF2-40B4-BE49-F238E27FC236}">
                <a16:creationId xmlns:a16="http://schemas.microsoft.com/office/drawing/2014/main" id="{4706308E-27B8-4C48-A37A-E9667C4AC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6606" r="4874" b="2324"/>
          <a:stretch/>
        </p:blipFill>
        <p:spPr bwMode="auto">
          <a:xfrm>
            <a:off x="7754" y="2340077"/>
            <a:ext cx="5747007" cy="427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D86F7889-99DB-45B9-A27A-7395A299A66B}"/>
              </a:ext>
            </a:extLst>
          </p:cNvPr>
          <p:cNvSpPr/>
          <p:nvPr/>
        </p:nvSpPr>
        <p:spPr>
          <a:xfrm>
            <a:off x="429746" y="1418302"/>
            <a:ext cx="5126842" cy="70042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 ŁAŃCUCHA POKARMOWEGO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A52040CB-5CE9-4652-866B-C04F14331C7B}"/>
              </a:ext>
            </a:extLst>
          </p:cNvPr>
          <p:cNvSpPr/>
          <p:nvPr/>
        </p:nvSpPr>
        <p:spPr>
          <a:xfrm>
            <a:off x="6471668" y="1418302"/>
            <a:ext cx="5126842" cy="700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BIOINDYKATORY ZANIECZYSZCZENIA WÓD</a:t>
            </a:r>
          </a:p>
        </p:txBody>
      </p:sp>
      <p:pic>
        <p:nvPicPr>
          <p:cNvPr id="1028" name="Picture 4" descr="Przystosowanie płazów do życia na lądzie i w wodzie">
            <a:extLst>
              <a:ext uri="{FF2B5EF4-FFF2-40B4-BE49-F238E27FC236}">
                <a16:creationId xmlns:a16="http://schemas.microsoft.com/office/drawing/2014/main" id="{BD584D5B-2A8C-427F-A722-38D1CCD5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241" y="2426108"/>
            <a:ext cx="5228676" cy="392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00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3094EDD4-BBFC-4C65-850B-88DA606DC2D4}"/>
              </a:ext>
            </a:extLst>
          </p:cNvPr>
          <p:cNvSpPr/>
          <p:nvPr/>
        </p:nvSpPr>
        <p:spPr>
          <a:xfrm>
            <a:off x="3224981" y="201561"/>
            <a:ext cx="5407742" cy="7004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ZNACZENIE PŁAZÓW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D86F7889-99DB-45B9-A27A-7395A299A66B}"/>
              </a:ext>
            </a:extLst>
          </p:cNvPr>
          <p:cNvSpPr/>
          <p:nvPr/>
        </p:nvSpPr>
        <p:spPr>
          <a:xfrm>
            <a:off x="429745" y="1418302"/>
            <a:ext cx="5290587" cy="70042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POŻYWIENIE DLA LUDZI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A52040CB-5CE9-4652-866B-C04F14331C7B}"/>
              </a:ext>
            </a:extLst>
          </p:cNvPr>
          <p:cNvSpPr/>
          <p:nvPr/>
        </p:nvSpPr>
        <p:spPr>
          <a:xfrm>
            <a:off x="6437241" y="1418302"/>
            <a:ext cx="5126842" cy="700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JAD ROPUCH MA ZASTOSOWANIE W MEDYCYNIE</a:t>
            </a:r>
          </a:p>
        </p:txBody>
      </p:sp>
      <p:pic>
        <p:nvPicPr>
          <p:cNvPr id="2050" name="Picture 2" descr="Żabie udka „Kuchmistrza ropucha” - Karczma Żabi Dwór">
            <a:extLst>
              <a:ext uri="{FF2B5EF4-FFF2-40B4-BE49-F238E27FC236}">
                <a16:creationId xmlns:a16="http://schemas.microsoft.com/office/drawing/2014/main" id="{8B57F060-C618-40E8-AC09-D742F08B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0" y="2388622"/>
            <a:ext cx="5601330" cy="39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puchy szare rozpoczęły wędrówki godowe | Nauka w Polsce">
            <a:extLst>
              <a:ext uri="{FF2B5EF4-FFF2-40B4-BE49-F238E27FC236}">
                <a16:creationId xmlns:a16="http://schemas.microsoft.com/office/drawing/2014/main" id="{FF2711AA-2F67-4A98-9522-E1A23072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572" y="2388622"/>
            <a:ext cx="596818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8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3094EDD4-BBFC-4C65-850B-88DA606DC2D4}"/>
              </a:ext>
            </a:extLst>
          </p:cNvPr>
          <p:cNvSpPr/>
          <p:nvPr/>
        </p:nvSpPr>
        <p:spPr>
          <a:xfrm>
            <a:off x="3224981" y="201561"/>
            <a:ext cx="5407742" cy="7004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ZNACZENIE PŁAZÓW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D86F7889-99DB-45B9-A27A-7395A299A66B}"/>
              </a:ext>
            </a:extLst>
          </p:cNvPr>
          <p:cNvSpPr/>
          <p:nvPr/>
        </p:nvSpPr>
        <p:spPr>
          <a:xfrm>
            <a:off x="429745" y="1418302"/>
            <a:ext cx="5290587" cy="70042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OGRANICZAJĄ POPULACJĘ SZKODNIKÓW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A52040CB-5CE9-4652-866B-C04F14331C7B}"/>
              </a:ext>
            </a:extLst>
          </p:cNvPr>
          <p:cNvSpPr/>
          <p:nvPr/>
        </p:nvSpPr>
        <p:spPr>
          <a:xfrm>
            <a:off x="6096000" y="1338078"/>
            <a:ext cx="5968180" cy="8608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SĄ WYKORZYSTYWANE DO BADAŃ MEDYCZNYCH I EKOLOGICZNYCH</a:t>
            </a:r>
          </a:p>
        </p:txBody>
      </p:sp>
      <p:pic>
        <p:nvPicPr>
          <p:cNvPr id="3074" name="Picture 2" descr="Pomrów czarniawy (Limax cinereoniger) – pożyteczny pomrów? | Świat Makro.com">
            <a:extLst>
              <a:ext uri="{FF2B5EF4-FFF2-40B4-BE49-F238E27FC236}">
                <a16:creationId xmlns:a16="http://schemas.microsoft.com/office/drawing/2014/main" id="{73FAC79C-7834-413A-8BD1-56BE6FE0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3" y="2388622"/>
            <a:ext cx="5334001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kologia - zwykła moda czy mądry wybór - Jak wyglądać młodo w każdym wieku">
            <a:extLst>
              <a:ext uri="{FF2B5EF4-FFF2-40B4-BE49-F238E27FC236}">
                <a16:creationId xmlns:a16="http://schemas.microsoft.com/office/drawing/2014/main" id="{8CCFDEAF-37C1-4269-9F85-D2F52DF6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88622"/>
            <a:ext cx="5820712" cy="41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049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FD40FD-8EE1-4621-B2A7-432F5E9A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1B7A08-6972-43A0-9CD6-2AB3DC2B8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https://wordwall.net/pl/resource/14928213/p%C5%82azy</a:t>
            </a:r>
            <a:endParaRPr lang="pl-PL" dirty="0"/>
          </a:p>
          <a:p>
            <a:r>
              <a:rPr lang="pl-PL" dirty="0">
                <a:hlinkClick r:id="rId3"/>
              </a:rPr>
              <a:t>https://wordwall.net/pl/resource/12666338/biologia/p%c5%82azy-kr%c4%99gowce-wodno-l%c4%85dowe-kl-6</a:t>
            </a:r>
            <a:endParaRPr lang="pl-PL" dirty="0"/>
          </a:p>
          <a:p>
            <a:r>
              <a:rPr lang="pl-PL" dirty="0">
                <a:hlinkClick r:id="rId4"/>
              </a:rPr>
              <a:t>https://wordwall.net/pl/resource/890532/biologia/p%c5%82azy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3752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02EFB-E7EF-458A-B3B1-AEB9FCAE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654" y="55635"/>
            <a:ext cx="10515600" cy="1325563"/>
          </a:xfrm>
        </p:spPr>
        <p:txBody>
          <a:bodyPr/>
          <a:lstStyle/>
          <a:p>
            <a:r>
              <a:rPr lang="pl-PL" dirty="0"/>
              <a:t>Środowisko życia płazów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925B0A0-4318-420A-B4B9-B45726C2C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0" y="1381198"/>
            <a:ext cx="4235597" cy="2126071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8D67174-87C5-40CA-BFA2-5A3793C83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02" y="3907464"/>
            <a:ext cx="4049634" cy="270110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7B60167-1A54-460A-8D2F-BC6100C97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1003"/>
            <a:ext cx="3901948" cy="292646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1A022D5-7CF8-4B0F-9051-1AE43007B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91" y="4062209"/>
            <a:ext cx="4622409" cy="25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F22E4959-FF25-43F0-98B9-22E823E310BF}"/>
              </a:ext>
            </a:extLst>
          </p:cNvPr>
          <p:cNvSpPr/>
          <p:nvPr/>
        </p:nvSpPr>
        <p:spPr>
          <a:xfrm>
            <a:off x="206477" y="113875"/>
            <a:ext cx="11641394" cy="15281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F0996DD-CB82-480F-9239-CBFE812122AB}"/>
              </a:ext>
            </a:extLst>
          </p:cNvPr>
          <p:cNvSpPr txBox="1"/>
          <p:nvPr/>
        </p:nvSpPr>
        <p:spPr>
          <a:xfrm>
            <a:off x="344129" y="164659"/>
            <a:ext cx="114250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Płazy </a:t>
            </a:r>
            <a:r>
              <a:rPr lang="pl-PL" b="0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zwierzęta kręgowe, </a:t>
            </a:r>
            <a:r>
              <a:rPr lang="pl-PL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dwuśrodowiskowe (ziemno-wodne). </a:t>
            </a:r>
            <a:r>
              <a:rPr lang="pl-PL" b="0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Oznacza to ze część życia spędzają w wodzie, część natomiast na lądzie. Są to </a:t>
            </a:r>
            <a:r>
              <a:rPr lang="pl-PL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zwierzęta zmiennocieplne</a:t>
            </a:r>
            <a:r>
              <a:rPr lang="pl-PL" b="1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pl-PL" b="1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drapieżne</a:t>
            </a:r>
            <a:r>
              <a:rPr lang="pl-PL" b="0" i="0" dirty="0">
                <a:solidFill>
                  <a:srgbClr val="1B1B1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dirty="0">
                <a:solidFill>
                  <a:srgbClr val="2C3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b="0" i="0" dirty="0">
                <a:solidFill>
                  <a:srgbClr val="2C33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ą aktywne głównie o zmierzchu i nocą, gdy wilgotność powietrza jest większa. Zawsze starają się być blisko wody lub w miejscach wilgotnych dlatego, że ich skóra jest niedostatecznie zabezpieczona przed wysychaniem. W ciągu dnia chowają się m.in. w różnych szczelinach, pod liśćmi i kamieniami.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aklejka ścianę dzieci MAPA świata ZWIERZĘTA 100cm 8381864649 - Allegro.pl">
            <a:extLst>
              <a:ext uri="{FF2B5EF4-FFF2-40B4-BE49-F238E27FC236}">
                <a16:creationId xmlns:a16="http://schemas.microsoft.com/office/drawing/2014/main" id="{BD78D3EC-F281-4166-BA84-FB65B4B2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1722"/>
            <a:ext cx="9667567" cy="4922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0703D7E-5CB3-44F8-94A6-BECD51EC2E71}"/>
              </a:ext>
            </a:extLst>
          </p:cNvPr>
          <p:cNvSpPr txBox="1"/>
          <p:nvPr/>
        </p:nvSpPr>
        <p:spPr>
          <a:xfrm>
            <a:off x="7923628" y="6047010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latin typeface="Franklin Gothic Medium"/>
              </a:rPr>
              <a:t>NIGDY NIE WYSTĘPUJĄ </a:t>
            </a:r>
          </a:p>
          <a:p>
            <a:r>
              <a:rPr lang="pl-PL" sz="1800" b="1" dirty="0">
                <a:latin typeface="Franklin Gothic Medium"/>
              </a:rPr>
              <a:t>W MORZACH I OCEANACH !!!</a:t>
            </a:r>
          </a:p>
        </p:txBody>
      </p:sp>
    </p:spTree>
    <p:extLst>
      <p:ext uri="{BB962C8B-B14F-4D97-AF65-F5344CB8AC3E}">
        <p14:creationId xmlns:p14="http://schemas.microsoft.com/office/powerpoint/2010/main" val="15274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541AF109-8A9B-46B3-BA33-9CD3DBFBA1EB}"/>
              </a:ext>
            </a:extLst>
          </p:cNvPr>
          <p:cNvSpPr txBox="1"/>
          <p:nvPr/>
        </p:nvSpPr>
        <p:spPr>
          <a:xfrm>
            <a:off x="362243" y="49644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Franklin Gothic Medium"/>
              </a:rPr>
              <a:t>Czy płazy mogą występować na Antarktydzie?</a:t>
            </a:r>
            <a:endParaRPr lang="pl-PL" sz="1800" dirty="0">
              <a:latin typeface="Franklin Gothic Medium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CBACDDC-89F2-45FD-9BE3-3EF784B5F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1" y="1136412"/>
            <a:ext cx="9592994" cy="5012339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6480B91E-381A-44D4-A0C7-F07FE90AE196}"/>
              </a:ext>
            </a:extLst>
          </p:cNvPr>
          <p:cNvGrpSpPr/>
          <p:nvPr/>
        </p:nvGrpSpPr>
        <p:grpSpPr>
          <a:xfrm>
            <a:off x="7805754" y="4012995"/>
            <a:ext cx="4008234" cy="2135756"/>
            <a:chOff x="4222266" y="1601817"/>
            <a:chExt cx="4008234" cy="2135756"/>
          </a:xfrm>
        </p:grpSpPr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id="{D296C034-026B-4B13-9419-09C86D2FEE31}"/>
                </a:ext>
              </a:extLst>
            </p:cNvPr>
            <p:cNvSpPr/>
            <p:nvPr/>
          </p:nvSpPr>
          <p:spPr>
            <a:xfrm>
              <a:off x="4222266" y="1601817"/>
              <a:ext cx="4008234" cy="2135756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1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rostokąt: zaokrąglone rogi 4">
              <a:extLst>
                <a:ext uri="{FF2B5EF4-FFF2-40B4-BE49-F238E27FC236}">
                  <a16:creationId xmlns:a16="http://schemas.microsoft.com/office/drawing/2014/main" id="{A767BB13-B1A6-46D8-BFAB-5DA895BB6A20}"/>
                </a:ext>
              </a:extLst>
            </p:cNvPr>
            <p:cNvSpPr txBox="1"/>
            <p:nvPr/>
          </p:nvSpPr>
          <p:spPr>
            <a:xfrm>
              <a:off x="4326525" y="1706076"/>
              <a:ext cx="3799716" cy="1927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100" b="0" i="0" u="none" strike="noStrike" kern="1200" cap="none" baseline="0" noProof="0">
                  <a:latin typeface="Franklin Gothic Medium"/>
                </a:rPr>
                <a:t>Zmiennocieplność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01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62123A8-34E5-4325-9D35-A4B45AC17F4F}"/>
              </a:ext>
            </a:extLst>
          </p:cNvPr>
          <p:cNvSpPr txBox="1"/>
          <p:nvPr/>
        </p:nvSpPr>
        <p:spPr>
          <a:xfrm>
            <a:off x="373626" y="811120"/>
            <a:ext cx="117495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Hibernacja to  proces życiowy polegający na wyłączeniu termoregulacji, znacznym spowolnieniu procesów życiowych                      i obniżeniu temperatury ciała, zwiększający tolerancję organizmu wobec niesprzyjających warunków środowiskowych. Organizmy zdolne do przechodzenia w stan hibernacji nazywane są hibernatorami. </a:t>
            </a:r>
            <a:r>
              <a:rPr lang="pl-PL" b="0" i="0" dirty="0">
                <a:solidFill>
                  <a:srgbClr val="2C33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Aby przetrwać zimę żaby najczęściej zagrzebują się w ziemi lub wchodzą do różnych naturalnych schronień jak np. zagłębienia pod kamieniami i konarami drzew (robi tak  np. żaba jeziorowa). A inne, jak chociażby żaba śmieszka zimują na dnie dużych, głębokich zbiorników wodnych wybierając zazwyczaj miejsca zaciszne i muliste. Mogą również zimować pod brzegami (pod nawisami) w wolno płynących rzekach, również zagrzebując się tam w mule.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Nie tylko ptaki wędrują na wiosnę. Jak sobie radzą żaby i ropuchy? [ZDJĘCIA]">
            <a:extLst>
              <a:ext uri="{FF2B5EF4-FFF2-40B4-BE49-F238E27FC236}">
                <a16:creationId xmlns:a16="http://schemas.microsoft.com/office/drawing/2014/main" id="{EE8873CA-47D8-44D0-8CD7-94322A91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6" y="2842445"/>
            <a:ext cx="59055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266DA1A-60F5-4981-85AE-B9BBBE76B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802" y="2744122"/>
            <a:ext cx="5804198" cy="3867150"/>
          </a:xfrm>
          <a:prstGeom prst="rect">
            <a:avLst/>
          </a:prstGeom>
        </p:spPr>
      </p:pic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10945CEC-6CC8-4842-8DEE-A4B2FAE7FCDE}"/>
              </a:ext>
            </a:extLst>
          </p:cNvPr>
          <p:cNvSpPr/>
          <p:nvPr/>
        </p:nvSpPr>
        <p:spPr>
          <a:xfrm>
            <a:off x="1528916" y="118440"/>
            <a:ext cx="9134168" cy="5304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ODRĘTWIENIE ZIMOWE U PŁAZÓW</a:t>
            </a:r>
          </a:p>
        </p:txBody>
      </p:sp>
    </p:spTree>
    <p:extLst>
      <p:ext uri="{BB962C8B-B14F-4D97-AF65-F5344CB8AC3E}">
        <p14:creationId xmlns:p14="http://schemas.microsoft.com/office/powerpoint/2010/main" val="56466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D218C3C-2448-415F-A824-8C9AC5F22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25560"/>
              </p:ext>
            </p:extLst>
          </p:nvPr>
        </p:nvGraphicFramePr>
        <p:xfrm>
          <a:off x="-130384" y="759304"/>
          <a:ext cx="12452768" cy="533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1904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łazy – zwierzęta wodno-lądowe - Epodreczniki.pl">
            <a:extLst>
              <a:ext uri="{FF2B5EF4-FFF2-40B4-BE49-F238E27FC236}">
                <a16:creationId xmlns:a16="http://schemas.microsoft.com/office/drawing/2014/main" id="{BB0A6F0A-F877-4EDF-97B4-ED8EFBC5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5" y="547882"/>
            <a:ext cx="12280490" cy="652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956460D6-A251-4411-9991-6E0712AB0CE3}"/>
              </a:ext>
            </a:extLst>
          </p:cNvPr>
          <p:cNvSpPr/>
          <p:nvPr/>
        </p:nvSpPr>
        <p:spPr>
          <a:xfrm>
            <a:off x="3490452" y="83574"/>
            <a:ext cx="5132438" cy="7004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A928B5A-28D1-4114-8523-0E14C28117DD}"/>
              </a:ext>
            </a:extLst>
          </p:cNvPr>
          <p:cNvSpPr txBox="1"/>
          <p:nvPr/>
        </p:nvSpPr>
        <p:spPr>
          <a:xfrm flipH="1">
            <a:off x="3888659" y="141398"/>
            <a:ext cx="602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Georgia" panose="02040502050405020303" pitchFamily="18" charset="0"/>
                <a:cs typeface="Times New Roman" panose="02020603050405020304" pitchFamily="18" charset="0"/>
              </a:rPr>
              <a:t>BUDOWA PŁAZÓW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21FB07F-2EF8-420F-84E9-D7A4C1CA77E9}"/>
              </a:ext>
            </a:extLst>
          </p:cNvPr>
          <p:cNvSpPr txBox="1"/>
          <p:nvPr/>
        </p:nvSpPr>
        <p:spPr>
          <a:xfrm>
            <a:off x="9915833" y="4640826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(Pięciopalczasta)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4D64674-7A8A-4CF8-9883-ED1CEE400209}"/>
              </a:ext>
            </a:extLst>
          </p:cNvPr>
          <p:cNvSpPr txBox="1"/>
          <p:nvPr/>
        </p:nvSpPr>
        <p:spPr>
          <a:xfrm>
            <a:off x="855407" y="464082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(Czteropalczasta)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5A385FE-3244-4F2D-9929-77D5CA68FA11}"/>
              </a:ext>
            </a:extLst>
          </p:cNvPr>
          <p:cNvSpPr txBox="1"/>
          <p:nvPr/>
        </p:nvSpPr>
        <p:spPr>
          <a:xfrm>
            <a:off x="9022" y="130277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 ruchomymi powiekami)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29EEF9C-AFF7-4F7E-8E5A-C6620B201CD4}"/>
              </a:ext>
            </a:extLst>
          </p:cNvPr>
          <p:cNvSpPr txBox="1"/>
          <p:nvPr/>
        </p:nvSpPr>
        <p:spPr>
          <a:xfrm>
            <a:off x="420179" y="5793272"/>
            <a:ext cx="61405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jak się porusza w wodzie i na podłożu stałym,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jaki ma kształt ciała,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jakie jest położenie oczu i nosa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459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B69CD8-1E57-4CE0-8E8D-3AD6E54D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14C1E9A-14A2-4362-9345-61DE17AC4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1" y="200904"/>
            <a:ext cx="10945838" cy="6157033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29391A2-21E2-4412-B6BD-BD7FD8E2F29D}"/>
              </a:ext>
            </a:extLst>
          </p:cNvPr>
          <p:cNvSpPr txBox="1"/>
          <p:nvPr/>
        </p:nvSpPr>
        <p:spPr>
          <a:xfrm>
            <a:off x="162339" y="5137125"/>
            <a:ext cx="6805517" cy="4924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Powieki chronią oczy, oczyszczają i nawilżają je.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BC9FE42-26B4-458F-878E-A16B7705AE0E}"/>
              </a:ext>
            </a:extLst>
          </p:cNvPr>
          <p:cNvSpPr txBox="1"/>
          <p:nvPr/>
        </p:nvSpPr>
        <p:spPr>
          <a:xfrm>
            <a:off x="3460122" y="5747531"/>
            <a:ext cx="8731878" cy="4924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Cienka skóra umożliwia wchłanianie wody i wymianę gazową.</a:t>
            </a:r>
          </a:p>
        </p:txBody>
      </p:sp>
    </p:spTree>
    <p:extLst>
      <p:ext uri="{BB962C8B-B14F-4D97-AF65-F5344CB8AC3E}">
        <p14:creationId xmlns:p14="http://schemas.microsoft.com/office/powerpoint/2010/main" val="1566862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1607</TotalTime>
  <Words>886</Words>
  <Application>Microsoft Office PowerPoint</Application>
  <PresentationFormat>Panoramiczny</PresentationFormat>
  <Paragraphs>88</Paragraphs>
  <Slides>27</Slides>
  <Notes>3</Notes>
  <HiddenSlides>0</HiddenSlides>
  <MMClips>2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Franklin Gothic Medium</vt:lpstr>
      <vt:lpstr>Georgia</vt:lpstr>
      <vt:lpstr>Liberation Serif</vt:lpstr>
      <vt:lpstr>Times New Roman</vt:lpstr>
      <vt:lpstr>Motyw pakietu Office</vt:lpstr>
      <vt:lpstr>Prezentacja programu PowerPoint</vt:lpstr>
      <vt:lpstr>Cele</vt:lpstr>
      <vt:lpstr>Środowisko życia płazów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 Mańkowski</dc:creator>
  <cp:lastModifiedBy>Paulina Fiedor-Kidoń</cp:lastModifiedBy>
  <cp:revision>27</cp:revision>
  <dcterms:created xsi:type="dcterms:W3CDTF">2021-01-31T13:18:38Z</dcterms:created>
  <dcterms:modified xsi:type="dcterms:W3CDTF">2022-03-02T21:02:58Z</dcterms:modified>
</cp:coreProperties>
</file>